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470F-33F9-F419-5043-68EC33B89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AFDA9-12FB-6254-E8A6-DAE548F2C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B876-0EDF-6934-0E8A-8C67DAB9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EC0F1-EBC4-472C-29D7-5EDB6AAA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D71E5-B5E0-34EF-1819-D11B8EFF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85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9DDA-BFDC-52EE-5114-FC3F2E68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8990E-0A90-A60E-2754-5E7AA48FA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C9682-D6B7-D325-ECE1-BD0B90B80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F7750-2491-DA2A-FE8A-1FC707AF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791AA-ADA6-129B-2EAC-224AB217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68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69B699-6EAD-594F-79B0-EC26C52CC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AA912-379E-0215-7B61-16B7D4575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8149-9663-F67D-9D5F-5E4387C4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7B35E-CDAF-098F-3E90-4AF5405F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1B272-0F36-5CB7-DCF3-189FDB69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35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4015-0A99-BE95-50EA-EDC2712B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10F70-8283-26CA-DE49-DA2EE53F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829C1-6D42-6CBD-8A5E-8BAA090A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0C1F-3551-910B-5804-04107A9E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BA4E-06D7-FDA8-B7E0-FEBEC041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29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CF31-0864-2E99-9B12-DACC2157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8B827-E7E9-D852-E703-28AECD9FF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36E46-F022-9C20-6FB5-58E1EFFB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5EE68-BAC7-3CC5-38DB-067C3A0C8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DA27D-B5C6-181C-C782-BFC5FE5B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4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ED6BC-8B90-5DE0-988D-ED957465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717F9-CC06-5EEB-E726-29CE70D5C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37B52-27E3-3D72-D8C5-8F048B956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C88AC-AC33-CD7D-0202-C888A06F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88619-07D2-C0C3-53F8-DEAE801E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550D1-DFAE-38D5-2261-A7B42D29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57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8069-5EA9-32E8-709D-F151A432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87ED6-622A-26F8-BDC8-DB35BE507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9425A-DDEE-AEEC-168E-DA633FDB4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FE3E9-7262-39E0-DF85-63B16040A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FE887-C61A-2865-50CC-D8DA9F77B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C82FDD-2BB3-C2AD-E983-5EA4D111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D0D1AB-F965-B9DC-AE06-862EDAC6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16DAA0-47B8-34ED-FBB0-C1D7938D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4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4A03-0B3D-56D1-F8A6-EBEEF872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43E53-AC97-A1CC-AA4C-2D369DF0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206EE-FDC5-2F69-ECC5-C611439F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2C695-7DED-4749-6C92-3FBC31AF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5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DA6412-40AB-C2E4-46DA-10C77F51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41478-CDBE-EA82-C2DF-08821A89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5C9EA-C91E-FEAF-A937-86712B41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9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D1B-00A7-BBBF-E4D6-9097D344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C368-F59E-FC21-FDE0-6D3281A60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4FD4E-37FA-4FD2-A6A9-0324D02E2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1CC50-6DD0-C872-9C3B-69A24CAA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8C629-D683-A30B-74B6-AA3F2944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31217-4838-D981-1144-0CCA576A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05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A9AE-83D1-82E2-796B-2A82EDE24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21DFB-4EE5-FB0A-0E3C-ADA029762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DCD67-9809-7014-B611-78CBA6AD3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4CACC-0B02-5713-DCF5-9EADF176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D3849-9701-57FD-E7FD-29ED23DC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24061-1E93-02A5-BD9D-E8E306C3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65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0F301-9616-E02F-C602-B7FBB29A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E1EFC-3C96-34EA-3D4D-B5A8281B3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F8F39-8149-4307-77D1-9FF7253B6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AA270-7E2A-4A57-83AA-1549F29BA64E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E2E04-31F9-008B-B18A-9AD7726C8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97A91-F5A9-9F01-09C7-BF63C6D42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D3431-33A0-4020-BB54-66C3E0AB1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47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unesco.org/link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ndian Folk Art And Painting - An Articulation of our Cultural Diversity">
            <a:extLst>
              <a:ext uri="{FF2B5EF4-FFF2-40B4-BE49-F238E27FC236}">
                <a16:creationId xmlns:a16="http://schemas.microsoft.com/office/drawing/2014/main" id="{AF9B5FDC-117A-CC76-ED81-1759065E9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37"/>
            <a:ext cx="12191999" cy="68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7B161-6906-4567-5260-8AF95B832C39}"/>
              </a:ext>
            </a:extLst>
          </p:cNvPr>
          <p:cNvSpPr txBox="1"/>
          <p:nvPr/>
        </p:nvSpPr>
        <p:spPr>
          <a:xfrm>
            <a:off x="2979506" y="2507723"/>
            <a:ext cx="6524090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Nature-Culture-Heritage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77B31-6979-6BAB-A75D-30941D50C05E}"/>
              </a:ext>
            </a:extLst>
          </p:cNvPr>
          <p:cNvSpPr txBox="1"/>
          <p:nvPr/>
        </p:nvSpPr>
        <p:spPr>
          <a:xfrm>
            <a:off x="2630185" y="3426431"/>
            <a:ext cx="769791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An Ethnographic Exploration of Bengal’s Indigenous Culture 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51725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ndian Folk Art And Painting - An Articulation of our Cultural Diversity">
            <a:extLst>
              <a:ext uri="{FF2B5EF4-FFF2-40B4-BE49-F238E27FC236}">
                <a16:creationId xmlns:a16="http://schemas.microsoft.com/office/drawing/2014/main" id="{5C9F5264-5999-1BDC-EA66-DB743BBE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stkari Haat Samiti Handmade Paper Craft Map of West Bengal (B) (99 cm x  54 cm) : Amazon.in: Home &amp; Kitchen">
            <a:extLst>
              <a:ext uri="{FF2B5EF4-FFF2-40B4-BE49-F238E27FC236}">
                <a16:creationId xmlns:a16="http://schemas.microsoft.com/office/drawing/2014/main" id="{9BF8F300-1D79-DD4B-50BD-FB9C65116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554" y="0"/>
            <a:ext cx="4262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6456A5-BFDC-092F-7692-DBDCEC3F5289}"/>
              </a:ext>
            </a:extLst>
          </p:cNvPr>
          <p:cNvSpPr txBox="1"/>
          <p:nvPr/>
        </p:nvSpPr>
        <p:spPr>
          <a:xfrm>
            <a:off x="5287055" y="622470"/>
            <a:ext cx="603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Local &amp; Indigenous Knowledge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EA26-A05C-A8BA-8629-7EC42F881A29}"/>
              </a:ext>
            </a:extLst>
          </p:cNvPr>
          <p:cNvSpPr txBox="1"/>
          <p:nvPr/>
        </p:nvSpPr>
        <p:spPr>
          <a:xfrm>
            <a:off x="4892207" y="1651551"/>
            <a:ext cx="7171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-U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nderstandings, skills and philosophies developed by societies with long histories of interaction with their natural surroundings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27848D-8155-C472-B0B9-998EC10941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860" t="51685" r="13118" b="27790"/>
          <a:stretch/>
        </p:blipFill>
        <p:spPr>
          <a:xfrm>
            <a:off x="6352850" y="4994879"/>
            <a:ext cx="3904180" cy="1407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791AE6-BD6F-F1EB-3E4B-FD49BCCD0D97}"/>
              </a:ext>
            </a:extLst>
          </p:cNvPr>
          <p:cNvSpPr txBox="1"/>
          <p:nvPr/>
        </p:nvSpPr>
        <p:spPr>
          <a:xfrm>
            <a:off x="7024524" y="6341459"/>
            <a:ext cx="304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6"/>
              </a:rPr>
              <a:t>https://en.unesco.org/links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53C80-04FB-3B3C-24F2-4D715D307297}"/>
              </a:ext>
            </a:extLst>
          </p:cNvPr>
          <p:cNvSpPr txBox="1"/>
          <p:nvPr/>
        </p:nvSpPr>
        <p:spPr>
          <a:xfrm>
            <a:off x="4892206" y="2346813"/>
            <a:ext cx="68254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-Informs decision-making about fundamental aspects of day-to-day life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5DF52-2018-CE7C-5555-CE5A03AD2EFD}"/>
              </a:ext>
            </a:extLst>
          </p:cNvPr>
          <p:cNvSpPr txBox="1"/>
          <p:nvPr/>
        </p:nvSpPr>
        <p:spPr>
          <a:xfrm>
            <a:off x="4892206" y="3116848"/>
            <a:ext cx="71396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-Comprises of language, systems of classification, resource use practices, social interactions, ritual and spirituality</a:t>
            </a:r>
          </a:p>
          <a:p>
            <a:endParaRPr 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-Plays major role in ecosystem management, climate change adaptation, natural disaster preparedness, biodiversity assessment and sustainable development strategies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775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Indian Folk Art And Painting - An Articulation of our Cultural Diversity">
            <a:extLst>
              <a:ext uri="{FF2B5EF4-FFF2-40B4-BE49-F238E27FC236}">
                <a16:creationId xmlns:a16="http://schemas.microsoft.com/office/drawing/2014/main" id="{0A532360-CA9E-ACF3-DD72-B16D64382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2D972F-1C9B-1377-0F49-D2C884497468}"/>
              </a:ext>
            </a:extLst>
          </p:cNvPr>
          <p:cNvSpPr/>
          <p:nvPr/>
        </p:nvSpPr>
        <p:spPr>
          <a:xfrm>
            <a:off x="0" y="164927"/>
            <a:ext cx="8640566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7C98A8-E100-C0F2-7443-5CCF1EA97374}"/>
              </a:ext>
            </a:extLst>
          </p:cNvPr>
          <p:cNvGrpSpPr/>
          <p:nvPr/>
        </p:nvGrpSpPr>
        <p:grpSpPr>
          <a:xfrm>
            <a:off x="-98785" y="1118767"/>
            <a:ext cx="7742758" cy="5477623"/>
            <a:chOff x="430149" y="2709711"/>
            <a:chExt cx="11944022" cy="95213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A72117B-84B1-3E34-F838-87FB0BFF260E}"/>
                </a:ext>
              </a:extLst>
            </p:cNvPr>
            <p:cNvSpPr txBox="1"/>
            <p:nvPr/>
          </p:nvSpPr>
          <p:spPr>
            <a:xfrm>
              <a:off x="430149" y="11107623"/>
              <a:ext cx="11944022" cy="1123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u="none" strike="noStrike" baseline="0" dirty="0">
                  <a:solidFill>
                    <a:srgbClr val="000000"/>
                  </a:solidFill>
                </a:rPr>
                <a:t>Naya Pingla, West Bengal, India is now home to more than 250 </a:t>
              </a:r>
              <a:r>
                <a:rPr lang="en-US" b="0" i="1" u="none" strike="noStrike" baseline="0" dirty="0">
                  <a:solidFill>
                    <a:srgbClr val="000000"/>
                  </a:solidFill>
                </a:rPr>
                <a:t>patuas</a:t>
              </a:r>
              <a:r>
                <a:rPr lang="en-US" dirty="0">
                  <a:solidFill>
                    <a:srgbClr val="000000"/>
                  </a:solidFill>
                </a:rPr>
                <a:t> and considered as a </a:t>
              </a:r>
              <a:r>
                <a:rPr lang="en-IN" dirty="0">
                  <a:solidFill>
                    <a:srgbClr val="000000"/>
                  </a:solidFill>
                </a:rPr>
                <a:t>h</a:t>
              </a:r>
              <a:r>
                <a:rPr lang="en-IN" b="0" i="0" u="none" strike="noStrike" baseline="0" dirty="0">
                  <a:solidFill>
                    <a:srgbClr val="000000"/>
                  </a:solidFill>
                </a:rPr>
                <a:t>ub of Bengal </a:t>
              </a:r>
              <a:r>
                <a:rPr lang="en-IN" b="0" i="1" u="none" strike="noStrike" baseline="0" dirty="0">
                  <a:solidFill>
                    <a:srgbClr val="000000"/>
                  </a:solidFill>
                </a:rPr>
                <a:t>Patachitra</a:t>
              </a:r>
              <a:endParaRPr lang="en-IN" b="0" i="0" u="none" strike="noStrike" baseline="0" dirty="0">
                <a:solidFill>
                  <a:srgbClr val="000000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13E449-0017-40D5-9280-3152AA019C32}"/>
                </a:ext>
              </a:extLst>
            </p:cNvPr>
            <p:cNvSpPr txBox="1"/>
            <p:nvPr/>
          </p:nvSpPr>
          <p:spPr>
            <a:xfrm>
              <a:off x="3571224" y="2709711"/>
              <a:ext cx="2245892" cy="65110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IN" sz="2000" b="0" i="1" u="none" strike="noStrike" baseline="0" dirty="0">
                  <a:solidFill>
                    <a:srgbClr val="000000"/>
                  </a:solidFill>
                </a:rPr>
                <a:t>Pat-</a:t>
              </a:r>
              <a:r>
                <a:rPr lang="en-IN" sz="2000" b="0" i="0" u="none" strike="noStrike" baseline="0" dirty="0">
                  <a:solidFill>
                    <a:srgbClr val="000000"/>
                  </a:solidFill>
                </a:rPr>
                <a:t>cloth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8589D5-4574-916D-82C6-1240A1870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4689" y="3891663"/>
              <a:ext cx="10463519" cy="683066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5E24E34-7E12-ADBA-D0CF-D1C503F4B9EF}"/>
              </a:ext>
            </a:extLst>
          </p:cNvPr>
          <p:cNvSpPr txBox="1"/>
          <p:nvPr/>
        </p:nvSpPr>
        <p:spPr>
          <a:xfrm>
            <a:off x="3846321" y="1129599"/>
            <a:ext cx="1230873" cy="4001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IN" sz="2000" i="1" dirty="0">
                <a:solidFill>
                  <a:srgbClr val="000000"/>
                </a:solidFill>
              </a:rPr>
              <a:t>C</a:t>
            </a:r>
            <a:r>
              <a:rPr lang="en-IN" sz="2000" b="0" i="1" u="none" strike="noStrike" baseline="0" dirty="0">
                <a:solidFill>
                  <a:srgbClr val="000000"/>
                </a:solidFill>
              </a:rPr>
              <a:t>hitra-</a:t>
            </a:r>
            <a:r>
              <a:rPr lang="en-IN" sz="2000" b="0" i="0" u="none" strike="noStrike" baseline="0" dirty="0">
                <a:solidFill>
                  <a:srgbClr val="000000"/>
                </a:solidFill>
              </a:rPr>
              <a:t>art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2F2C0-16EF-77F9-56B3-7D3756BAFA5B}"/>
              </a:ext>
            </a:extLst>
          </p:cNvPr>
          <p:cNvSpPr txBox="1"/>
          <p:nvPr/>
        </p:nvSpPr>
        <p:spPr>
          <a:xfrm>
            <a:off x="336776" y="164927"/>
            <a:ext cx="6113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Bahnschrift Condensed" panose="020B0502040204020203" pitchFamily="34" charset="0"/>
              </a:rPr>
              <a:t>Naya Pingla: Bengal Patachitra</a:t>
            </a:r>
            <a:endParaRPr lang="en-IN" sz="2800" dirty="0">
              <a:latin typeface="Bahnschrift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115545-593C-8F9F-E3BA-02B78C8666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0" t="11292" r="22977"/>
          <a:stretch/>
        </p:blipFill>
        <p:spPr>
          <a:xfrm>
            <a:off x="7592253" y="3861414"/>
            <a:ext cx="4358355" cy="2743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4AFC36-8DB8-5B39-BED9-0F2A4171A239}"/>
              </a:ext>
            </a:extLst>
          </p:cNvPr>
          <p:cNvSpPr txBox="1"/>
          <p:nvPr/>
        </p:nvSpPr>
        <p:spPr>
          <a:xfrm>
            <a:off x="7592253" y="1798740"/>
            <a:ext cx="4487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Wanderer artists</a:t>
            </a:r>
            <a:r>
              <a:rPr lang="en-IN" dirty="0"/>
              <a:t>, the </a:t>
            </a:r>
            <a:r>
              <a:rPr lang="en-IN" i="1" dirty="0"/>
              <a:t>Patuas </a:t>
            </a:r>
            <a:r>
              <a:rPr lang="en-IN" dirty="0"/>
              <a:t>frequented homes of zamindars, feudal lords, police heads during festive occasions and display their performative art </a:t>
            </a:r>
          </a:p>
        </p:txBody>
      </p:sp>
    </p:spTree>
    <p:extLst>
      <p:ext uri="{BB962C8B-B14F-4D97-AF65-F5344CB8AC3E}">
        <p14:creationId xmlns:p14="http://schemas.microsoft.com/office/powerpoint/2010/main" val="7346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Indian Folk Art And Painting - An Articulation of our Cultural Diversity">
            <a:extLst>
              <a:ext uri="{FF2B5EF4-FFF2-40B4-BE49-F238E27FC236}">
                <a16:creationId xmlns:a16="http://schemas.microsoft.com/office/drawing/2014/main" id="{A02D61D1-6701-CB1A-212B-BA000D8A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0369"/>
            <a:ext cx="12191999" cy="68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4C13D3-026F-D5A2-FB2F-9A8F333E4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301"/>
          <a:stretch/>
        </p:blipFill>
        <p:spPr>
          <a:xfrm>
            <a:off x="3077818" y="270097"/>
            <a:ext cx="1102652" cy="2431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43A01-80DE-1B1B-36C8-EDC59AFB1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29" t="25565" r="37028" b="28326"/>
          <a:stretch/>
        </p:blipFill>
        <p:spPr>
          <a:xfrm>
            <a:off x="4770309" y="789847"/>
            <a:ext cx="2811705" cy="1587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1993F-06D5-74D3-D36A-58567EDA3D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70" r="21865"/>
          <a:stretch/>
        </p:blipFill>
        <p:spPr>
          <a:xfrm>
            <a:off x="8412044" y="-16296"/>
            <a:ext cx="2992270" cy="3523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2176C8-C22D-64C7-FCB8-6A2CE02B2D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09"/>
          <a:stretch/>
        </p:blipFill>
        <p:spPr>
          <a:xfrm>
            <a:off x="131400" y="642775"/>
            <a:ext cx="2423407" cy="138280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2155775-85A1-D1C8-5578-42084B05B4A4}"/>
              </a:ext>
            </a:extLst>
          </p:cNvPr>
          <p:cNvSpPr/>
          <p:nvPr/>
        </p:nvSpPr>
        <p:spPr>
          <a:xfrm rot="16200000">
            <a:off x="2638913" y="1288948"/>
            <a:ext cx="249539" cy="339996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7DE9D89-C4D0-E7C3-B82A-CA7F6D9A5598}"/>
              </a:ext>
            </a:extLst>
          </p:cNvPr>
          <p:cNvSpPr/>
          <p:nvPr/>
        </p:nvSpPr>
        <p:spPr>
          <a:xfrm rot="16200000">
            <a:off x="4369836" y="1288947"/>
            <a:ext cx="249539" cy="339996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64378CCC-3EDC-16E3-9EE2-AF18443A93E5}"/>
              </a:ext>
            </a:extLst>
          </p:cNvPr>
          <p:cNvSpPr/>
          <p:nvPr/>
        </p:nvSpPr>
        <p:spPr>
          <a:xfrm rot="16200000">
            <a:off x="7872260" y="1288947"/>
            <a:ext cx="249539" cy="339996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EE769-21D7-CE6B-7530-E2A70E2F05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40" t="28165" r="5703" b="15097"/>
          <a:stretch/>
        </p:blipFill>
        <p:spPr>
          <a:xfrm>
            <a:off x="302141" y="4058786"/>
            <a:ext cx="7279873" cy="2605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F4AF4-0102-01A6-4B83-5563A7EB99B1}"/>
              </a:ext>
            </a:extLst>
          </p:cNvPr>
          <p:cNvSpPr txBox="1"/>
          <p:nvPr/>
        </p:nvSpPr>
        <p:spPr>
          <a:xfrm>
            <a:off x="339866" y="3028289"/>
            <a:ext cx="7732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 Narrow" panose="020B0606020202030204" pitchFamily="34" charset="0"/>
              </a:rPr>
              <a:t>P</a:t>
            </a:r>
            <a:r>
              <a:rPr lang="en-US" b="0" i="0" dirty="0">
                <a:solidFill>
                  <a:srgbClr val="333333"/>
                </a:solidFill>
                <a:effectLst/>
                <a:latin typeface="Arial Narrow" panose="020B0606020202030204" pitchFamily="34" charset="0"/>
              </a:rPr>
              <a:t>aintbrushes are also made from natural elements like the whiskers of the tail of squirrels and mongoose, tied with thin strips of bamboo to give the shape of a paintbrush</a:t>
            </a:r>
            <a:endParaRPr lang="en-IN" dirty="0"/>
          </a:p>
        </p:txBody>
      </p:sp>
      <p:pic>
        <p:nvPicPr>
          <p:cNvPr id="14" name="Picture 2" descr="Patachitra : A visual storytelling tradition by Arunima Mondal | Dodho">
            <a:extLst>
              <a:ext uri="{FF2B5EF4-FFF2-40B4-BE49-F238E27FC236}">
                <a16:creationId xmlns:a16="http://schemas.microsoft.com/office/drawing/2014/main" id="{6629A828-5352-FC79-E880-ACD30F07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85" y="3984698"/>
            <a:ext cx="3821987" cy="25479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475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ndian Folk Art And Painting - An Articulation of our Cultural Diversity">
            <a:extLst>
              <a:ext uri="{FF2B5EF4-FFF2-40B4-BE49-F238E27FC236}">
                <a16:creationId xmlns:a16="http://schemas.microsoft.com/office/drawing/2014/main" id="{3F8AF7F7-E393-3D9C-0799-F1271FAAF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04841" cy="68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A9034F-0350-560D-1AD9-DD9493A86E80}"/>
              </a:ext>
            </a:extLst>
          </p:cNvPr>
          <p:cNvSpPr/>
          <p:nvPr/>
        </p:nvSpPr>
        <p:spPr>
          <a:xfrm>
            <a:off x="0" y="164927"/>
            <a:ext cx="8640566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2FEAD-5DCD-FF2B-DDCA-A3CB4A5F8B78}"/>
              </a:ext>
            </a:extLst>
          </p:cNvPr>
          <p:cNvSpPr txBox="1"/>
          <p:nvPr/>
        </p:nvSpPr>
        <p:spPr>
          <a:xfrm>
            <a:off x="434938" y="195704"/>
            <a:ext cx="6041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Condensed" panose="020B0502040204020203" pitchFamily="34" charset="0"/>
              </a:rPr>
              <a:t>Charida: The Land of </a:t>
            </a:r>
            <a:r>
              <a:rPr lang="en-US" sz="2800" b="1" i="1" dirty="0">
                <a:latin typeface="Bahnschrift Condensed" panose="020B0502040204020203" pitchFamily="34" charset="0"/>
              </a:rPr>
              <a:t>Chhau</a:t>
            </a:r>
            <a:endParaRPr lang="en-IN" sz="2800" b="1" i="1" dirty="0">
              <a:latin typeface="Bahnschrift Condensed" panose="020B0502040204020203" pitchFamily="34" charset="0"/>
            </a:endParaRPr>
          </a:p>
        </p:txBody>
      </p:sp>
      <p:pic>
        <p:nvPicPr>
          <p:cNvPr id="3074" name="Picture 2" descr="CHARIDA - Village of CHAU-MASK | © Shuvarthy Chowdhury Photo… | Flickr">
            <a:extLst>
              <a:ext uri="{FF2B5EF4-FFF2-40B4-BE49-F238E27FC236}">
                <a16:creationId xmlns:a16="http://schemas.microsoft.com/office/drawing/2014/main" id="{3A9A5072-E2BB-3F30-AC54-0C55E394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38" y="1306371"/>
            <a:ext cx="6359405" cy="424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BECC3-C40A-9E9E-65E9-F010DE6470E9}"/>
              </a:ext>
            </a:extLst>
          </p:cNvPr>
          <p:cNvSpPr txBox="1"/>
          <p:nvPr/>
        </p:nvSpPr>
        <p:spPr>
          <a:xfrm>
            <a:off x="490210" y="5902205"/>
            <a:ext cx="6053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Charida, snuggled at a corner of the culturally rich Purulia district, is the village inhabited by mainly 300 skilled mask makers </a:t>
            </a:r>
            <a:r>
              <a:rPr lang="en-US" sz="1600" dirty="0">
                <a:solidFill>
                  <a:srgbClr val="333333"/>
                </a:solidFill>
                <a:latin typeface="Open Sans" panose="020B0606030504020204" pitchFamily="34" charset="0"/>
              </a:rPr>
              <a:t>or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1600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sutradhars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</a:t>
            </a:r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B0354-ADD8-D28A-D787-BD86F8199C33}"/>
              </a:ext>
            </a:extLst>
          </p:cNvPr>
          <p:cNvSpPr txBox="1"/>
          <p:nvPr/>
        </p:nvSpPr>
        <p:spPr>
          <a:xfrm>
            <a:off x="7400758" y="1740695"/>
            <a:ext cx="4582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33333"/>
                </a:solidFill>
                <a:effectLst/>
                <a:latin typeface="Bahnschrift SemiCondensed" panose="020B0502040204020203" pitchFamily="34" charset="0"/>
              </a:rPr>
              <a:t>Chhau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SemiCondensed" panose="020B0502040204020203" pitchFamily="34" charset="0"/>
              </a:rPr>
              <a:t> dance, an acrobatic martial art–based dance form has been inscribed in United Nations Educational, Scientific and Cultural Organization (UNESCO) Representative List of </a:t>
            </a:r>
            <a:r>
              <a:rPr lang="en-US" b="1" i="0" dirty="0">
                <a:solidFill>
                  <a:srgbClr val="333333"/>
                </a:solidFill>
                <a:effectLst/>
                <a:latin typeface="Bahnschrift SemiCondensed" panose="020B0502040204020203" pitchFamily="34" charset="0"/>
              </a:rPr>
              <a:t>Intangible Cultural Heritage 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SemiCondensed" panose="020B0502040204020203" pitchFamily="34" charset="0"/>
              </a:rPr>
              <a:t>of Humanity</a:t>
            </a:r>
            <a:endParaRPr lang="en-IN" dirty="0">
              <a:latin typeface="Bahnschrift SemiCondense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EE598-3CF7-10E3-2934-F040E9BAECB5}"/>
              </a:ext>
            </a:extLst>
          </p:cNvPr>
          <p:cNvSpPr txBox="1"/>
          <p:nvPr/>
        </p:nvSpPr>
        <p:spPr>
          <a:xfrm>
            <a:off x="8401178" y="1204087"/>
            <a:ext cx="6205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Chhau</a:t>
            </a:r>
            <a:r>
              <a:rPr lang="en-US" i="1" dirty="0"/>
              <a:t>-</a:t>
            </a:r>
            <a:r>
              <a:rPr lang="en-US" dirty="0"/>
              <a:t> </a:t>
            </a:r>
            <a:r>
              <a:rPr lang="en-US" i="1" dirty="0"/>
              <a:t>Chhaya/</a:t>
            </a:r>
            <a:r>
              <a:rPr lang="en-US" dirty="0"/>
              <a:t>Shadow </a:t>
            </a:r>
          </a:p>
        </p:txBody>
      </p:sp>
      <p:pic>
        <p:nvPicPr>
          <p:cNvPr id="16" name="Picture 6" descr="MAYURBHANJ CHHAU - INSIGHTSIAS">
            <a:extLst>
              <a:ext uri="{FF2B5EF4-FFF2-40B4-BE49-F238E27FC236}">
                <a16:creationId xmlns:a16="http://schemas.microsoft.com/office/drawing/2014/main" id="{653BF3D6-BF3F-D1FB-0225-9F87886FB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7"/>
          <a:stretch/>
        </p:blipFill>
        <p:spPr bwMode="auto">
          <a:xfrm>
            <a:off x="7174359" y="4964251"/>
            <a:ext cx="4582703" cy="165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B3B070-527A-E957-766D-B44EFDE18A1D}"/>
              </a:ext>
            </a:extLst>
          </p:cNvPr>
          <p:cNvSpPr txBox="1"/>
          <p:nvPr/>
        </p:nvSpPr>
        <p:spPr>
          <a:xfrm>
            <a:off x="7417416" y="3616132"/>
            <a:ext cx="37272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Chhau Masks having multiple themes, that are Embedded in the local ecology of the region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9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ndian Folk Art And Painting - An Articulation of our Cultural Diversity">
            <a:extLst>
              <a:ext uri="{FF2B5EF4-FFF2-40B4-BE49-F238E27FC236}">
                <a16:creationId xmlns:a16="http://schemas.microsoft.com/office/drawing/2014/main" id="{FBDFED2D-CD85-2588-1C26-D1FD4A1B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41" y="-14157"/>
            <a:ext cx="12204841" cy="68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9D507-0B39-C00F-FB26-8839168D8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9" t="31760" r="5787" b="23296"/>
          <a:stretch/>
        </p:blipFill>
        <p:spPr>
          <a:xfrm>
            <a:off x="151972" y="4188148"/>
            <a:ext cx="5944028" cy="2557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5016E-49BC-3053-8C05-6D9B780046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45" t="25468" r="26432" b="17642"/>
          <a:stretch/>
        </p:blipFill>
        <p:spPr>
          <a:xfrm>
            <a:off x="95377" y="100949"/>
            <a:ext cx="5822537" cy="3962471"/>
          </a:xfrm>
          <a:prstGeom prst="rect">
            <a:avLst/>
          </a:prstGeom>
        </p:spPr>
      </p:pic>
      <p:pic>
        <p:nvPicPr>
          <p:cNvPr id="6" name="Picture 2" descr="Charida....... The Making of Chhau Mask | An artisan pasing … | Flickr">
            <a:extLst>
              <a:ext uri="{FF2B5EF4-FFF2-40B4-BE49-F238E27FC236}">
                <a16:creationId xmlns:a16="http://schemas.microsoft.com/office/drawing/2014/main" id="{E5195A23-FBD2-6FCC-AC77-A8AEBFA69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79" y="237527"/>
            <a:ext cx="5316970" cy="35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94BAF9-4077-339E-2331-BF23FC47CB41}"/>
              </a:ext>
            </a:extLst>
          </p:cNvPr>
          <p:cNvSpPr txBox="1"/>
          <p:nvPr/>
        </p:nvSpPr>
        <p:spPr>
          <a:xfrm>
            <a:off x="6492567" y="4117904"/>
            <a:ext cx="565174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1. </a:t>
            </a:r>
            <a:r>
              <a:rPr lang="en-IN" b="1" i="1" dirty="0">
                <a:solidFill>
                  <a:srgbClr val="333333"/>
                </a:solidFill>
                <a:latin typeface="Open Sans" panose="020B0606030504020204" pitchFamily="34" charset="0"/>
              </a:rPr>
              <a:t>M</a:t>
            </a:r>
            <a:r>
              <a:rPr lang="en-IN" b="1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ati </a:t>
            </a:r>
            <a:r>
              <a:rPr lang="en-IN" b="1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gara</a:t>
            </a:r>
            <a:r>
              <a:rPr lang="en-IN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soil is diluted with water, providing the </a:t>
            </a:r>
            <a:r>
              <a:rPr lang="en-US" sz="1600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chanch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(foundational base) of the mask, that is dried and baked under the sun.</a:t>
            </a:r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A3099-A943-E095-A08D-22A8F36C163F}"/>
              </a:ext>
            </a:extLst>
          </p:cNvPr>
          <p:cNvSpPr txBox="1"/>
          <p:nvPr/>
        </p:nvSpPr>
        <p:spPr>
          <a:xfrm>
            <a:off x="6444879" y="5110164"/>
            <a:ext cx="574712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2. </a:t>
            </a:r>
            <a:r>
              <a:rPr lang="en-IN" b="1" i="1" dirty="0" err="1">
                <a:solidFill>
                  <a:srgbClr val="333333"/>
                </a:solidFill>
                <a:latin typeface="Open Sans" panose="020B0606030504020204" pitchFamily="34" charset="0"/>
              </a:rPr>
              <a:t>K</a:t>
            </a:r>
            <a:r>
              <a:rPr lang="en-IN" b="1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abij</a:t>
            </a:r>
            <a:r>
              <a:rPr lang="en-IN" b="1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1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lepa</a:t>
            </a:r>
            <a:r>
              <a:rPr lang="en-IN" b="1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thin layer of clay is again added to the baked </a:t>
            </a:r>
            <a:r>
              <a:rPr lang="en-US" sz="1600" b="0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chanch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after mixing it with water</a:t>
            </a:r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4C84F-53F7-8BA5-655D-3E557C767082}"/>
              </a:ext>
            </a:extLst>
          </p:cNvPr>
          <p:cNvSpPr txBox="1"/>
          <p:nvPr/>
        </p:nvSpPr>
        <p:spPr>
          <a:xfrm>
            <a:off x="6444879" y="5860076"/>
            <a:ext cx="574712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3. </a:t>
            </a:r>
            <a:r>
              <a:rPr lang="en-IN" b="1" i="1" dirty="0" err="1">
                <a:solidFill>
                  <a:srgbClr val="333333"/>
                </a:solidFill>
                <a:latin typeface="Open Sans" panose="020B0606030504020204" pitchFamily="34" charset="0"/>
              </a:rPr>
              <a:t>C</a:t>
            </a:r>
            <a:r>
              <a:rPr lang="en-IN" b="1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hhai</a:t>
            </a:r>
            <a:r>
              <a:rPr lang="en-IN" b="1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1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makhano</a:t>
            </a:r>
            <a:r>
              <a:rPr lang="en-IN" b="1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1" dirty="0">
                <a:solidFill>
                  <a:srgbClr val="333333"/>
                </a:solidFill>
                <a:latin typeface="Open Sans" panose="020B0606030504020204" pitchFamily="34" charset="0"/>
              </a:rPr>
              <a:t>&amp; </a:t>
            </a:r>
            <a:r>
              <a:rPr lang="en-IN" b="1" i="1" dirty="0" err="1">
                <a:solidFill>
                  <a:srgbClr val="333333"/>
                </a:solidFill>
                <a:latin typeface="Open Sans" panose="020B0606030504020204" pitchFamily="34" charset="0"/>
              </a:rPr>
              <a:t>K</a:t>
            </a:r>
            <a:r>
              <a:rPr lang="en-IN" b="1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agoj</a:t>
            </a:r>
            <a:r>
              <a:rPr lang="en-IN" b="1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N" b="1" i="1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chitano</a:t>
            </a:r>
            <a:r>
              <a:rPr lang="en-IN" b="1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- </a:t>
            </a:r>
            <a:r>
              <a:rPr lang="en-IN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sprinkling of powdered ash &amp;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pieces of papers pasted on the mask base, with the help of gum, made of white flour</a:t>
            </a:r>
            <a:endParaRPr lang="en-IN" sz="1600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E2BA2BF-DA8B-63A4-6593-D64D87850172}"/>
              </a:ext>
            </a:extLst>
          </p:cNvPr>
          <p:cNvSpPr/>
          <p:nvPr/>
        </p:nvSpPr>
        <p:spPr>
          <a:xfrm>
            <a:off x="9193669" y="3613906"/>
            <a:ext cx="330475" cy="44951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66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ndian Folk Art And Painting - An Articulation of our Cultural Diversity">
            <a:extLst>
              <a:ext uri="{FF2B5EF4-FFF2-40B4-BE49-F238E27FC236}">
                <a16:creationId xmlns:a16="http://schemas.microsoft.com/office/drawing/2014/main" id="{300DB699-CFFD-D4E7-223C-491D05434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41" y="-14157"/>
            <a:ext cx="12204841" cy="68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50ED2-1D32-B2A0-A9D5-25F3F312FDEF}"/>
              </a:ext>
            </a:extLst>
          </p:cNvPr>
          <p:cNvSpPr txBox="1"/>
          <p:nvPr/>
        </p:nvSpPr>
        <p:spPr>
          <a:xfrm>
            <a:off x="4137489" y="141721"/>
            <a:ext cx="349621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strike="sngStrike" dirty="0"/>
              <a:t>Big</a:t>
            </a:r>
            <a:r>
              <a:rPr lang="en-US" sz="3200" dirty="0"/>
              <a:t> </a:t>
            </a:r>
            <a:r>
              <a:rPr lang="en-US" sz="2800" dirty="0">
                <a:latin typeface="Gadugi" panose="020B0502040204020203" pitchFamily="34" charset="0"/>
                <a:ea typeface="Gadugi" panose="020B0502040204020203" pitchFamily="34" charset="0"/>
              </a:rPr>
              <a:t>Small is Beautiful</a:t>
            </a:r>
            <a:endParaRPr lang="en-IN" sz="28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4" name="Picture 6" descr="charida - Twitter Search / Twitter">
            <a:extLst>
              <a:ext uri="{FF2B5EF4-FFF2-40B4-BE49-F238E27FC236}">
                <a16:creationId xmlns:a16="http://schemas.microsoft.com/office/drawing/2014/main" id="{DB840E26-3DFC-2556-6A0E-6644B7291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7"/>
          <a:stretch/>
        </p:blipFill>
        <p:spPr bwMode="auto">
          <a:xfrm>
            <a:off x="1159267" y="1033996"/>
            <a:ext cx="5633662" cy="397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YourStory | swarna chitrakar">
            <a:extLst>
              <a:ext uri="{FF2B5EF4-FFF2-40B4-BE49-F238E27FC236}">
                <a16:creationId xmlns:a16="http://schemas.microsoft.com/office/drawing/2014/main" id="{76256DC3-2ECB-C604-0C23-AFF5D318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948" y="894465"/>
            <a:ext cx="3372151" cy="430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4DD70D-953B-80F5-7E5E-B4A5B1BFA638}"/>
              </a:ext>
            </a:extLst>
          </p:cNvPr>
          <p:cNvSpPr txBox="1"/>
          <p:nvPr/>
        </p:nvSpPr>
        <p:spPr>
          <a:xfrm>
            <a:off x="174661" y="5714259"/>
            <a:ext cx="3801437" cy="66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Condensed" panose="020B0502040204020203" pitchFamily="34" charset="0"/>
              </a:rPr>
              <a:t>Unique and layered narratives- place based solutions for local complexities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7532B-6D9E-3586-0DDA-B54248779A94}"/>
              </a:ext>
            </a:extLst>
          </p:cNvPr>
          <p:cNvSpPr txBox="1"/>
          <p:nvPr/>
        </p:nvSpPr>
        <p:spPr>
          <a:xfrm>
            <a:off x="4335694" y="5657873"/>
            <a:ext cx="3801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Bahnschrift SemiCondensed" panose="020B0502040204020203" pitchFamily="34" charset="0"/>
              </a:rPr>
              <a:t>I</a:t>
            </a:r>
            <a:r>
              <a:rPr lang="en-US" b="0" i="0" dirty="0">
                <a:solidFill>
                  <a:srgbClr val="333333"/>
                </a:solidFill>
                <a:effectLst/>
                <a:latin typeface="Bahnschrift SemiCondensed" panose="020B0502040204020203" pitchFamily="34" charset="0"/>
              </a:rPr>
              <a:t>nterplay of traditional and adaptive practices actually gives the local ecosystem a chance to survive</a:t>
            </a:r>
            <a:endParaRPr lang="en-IN" dirty="0">
              <a:latin typeface="Bahnschrift Semi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D4799-F8F9-CF31-618E-8447A24B21B2}"/>
              </a:ext>
            </a:extLst>
          </p:cNvPr>
          <p:cNvSpPr txBox="1"/>
          <p:nvPr/>
        </p:nvSpPr>
        <p:spPr>
          <a:xfrm>
            <a:off x="8137131" y="5749210"/>
            <a:ext cx="397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hnschrift SemiCondensed" panose="020B0502040204020203" pitchFamily="34" charset="0"/>
              </a:rPr>
              <a:t>Community practice to cultural identity- towards socio-ecological wellbeing</a:t>
            </a:r>
            <a:endParaRPr lang="en-IN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95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377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 Narrow</vt:lpstr>
      <vt:lpstr>Bahnschrift Condensed</vt:lpstr>
      <vt:lpstr>Bahnschrift SemiCondensed</vt:lpstr>
      <vt:lpstr>Calibri</vt:lpstr>
      <vt:lpstr>Calibri Light</vt:lpstr>
      <vt:lpstr>Gadugi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Shreyashi Bhattacharya</dc:creator>
  <cp:lastModifiedBy>Shreyashi Bhattacharya</cp:lastModifiedBy>
  <cp:revision>8</cp:revision>
  <dcterms:created xsi:type="dcterms:W3CDTF">2023-11-07T15:52:37Z</dcterms:created>
  <dcterms:modified xsi:type="dcterms:W3CDTF">2023-11-07T18:45:48Z</dcterms:modified>
</cp:coreProperties>
</file>